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‹Nº›</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E5059C3-6A89-4494-99FF-5A4D6FFD50EB}" type="datetimeFigureOut">
              <a:rPr lang="en-US" dirty="0"/>
              <a:t>12/8/2021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609285" y="2851331"/>
            <a:ext cx="3893623"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66635" y="2851331"/>
            <a:ext cx="3899798" cy="30714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12/8/2021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12/8/2021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12/8/2021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7D525BB-DA17-4BA0-B3C8-3AC3ABC827E6}" type="datetimeFigureOut">
              <a:rPr lang="en-US" dirty="0"/>
              <a:t>12/8/2021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16C4C9A-3960-41CF-A4E9-2A8FB932454B}" type="datetimeFigureOut">
              <a:rPr lang="en-US" dirty="0"/>
              <a:t>12/8/2021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12/8/2021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‹Nº›</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87B7D-A172-4ED7-809B-8B854B81BD6E}"/>
              </a:ext>
            </a:extLst>
          </p:cNvPr>
          <p:cNvSpPr>
            <a:spLocks noGrp="1"/>
          </p:cNvSpPr>
          <p:nvPr>
            <p:ph type="ctrTitle"/>
          </p:nvPr>
        </p:nvSpPr>
        <p:spPr>
          <a:xfrm>
            <a:off x="1673524" y="2100530"/>
            <a:ext cx="7111957" cy="2268559"/>
          </a:xfrm>
        </p:spPr>
        <p:txBody>
          <a:bodyPr>
            <a:normAutofit fontScale="90000"/>
          </a:bodyPr>
          <a:lstStyle/>
          <a:p>
            <a:r>
              <a:rPr lang="en-US" dirty="0"/>
              <a:t>Predicting the best zone for investment in an apartment for rent</a:t>
            </a:r>
            <a:endParaRPr lang="es-MX" dirty="0"/>
          </a:p>
        </p:txBody>
      </p:sp>
    </p:spTree>
    <p:extLst>
      <p:ext uri="{BB962C8B-B14F-4D97-AF65-F5344CB8AC3E}">
        <p14:creationId xmlns:p14="http://schemas.microsoft.com/office/powerpoint/2010/main" val="788454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DFF42-CF41-4E6C-84AC-9252A51DF026}"/>
              </a:ext>
            </a:extLst>
          </p:cNvPr>
          <p:cNvSpPr>
            <a:spLocks noGrp="1"/>
          </p:cNvSpPr>
          <p:nvPr>
            <p:ph type="title"/>
          </p:nvPr>
        </p:nvSpPr>
        <p:spPr>
          <a:xfrm>
            <a:off x="1119525" y="484890"/>
            <a:ext cx="7958331" cy="1077229"/>
          </a:xfrm>
        </p:spPr>
        <p:txBody>
          <a:bodyPr/>
          <a:lstStyle/>
          <a:p>
            <a:r>
              <a:rPr lang="es-MX" dirty="0" err="1"/>
              <a:t>Classification</a:t>
            </a:r>
            <a:r>
              <a:rPr lang="es-MX" dirty="0"/>
              <a:t> </a:t>
            </a:r>
            <a:r>
              <a:rPr lang="es-MX" dirty="0" err="1"/>
              <a:t>Model</a:t>
            </a:r>
            <a:r>
              <a:rPr lang="es-MX" dirty="0"/>
              <a:t> (sale)</a:t>
            </a:r>
          </a:p>
        </p:txBody>
      </p:sp>
      <p:pic>
        <p:nvPicPr>
          <p:cNvPr id="7170" name="Picture 2">
            <a:extLst>
              <a:ext uri="{FF2B5EF4-FFF2-40B4-BE49-F238E27FC236}">
                <a16:creationId xmlns:a16="http://schemas.microsoft.com/office/drawing/2014/main" id="{7CADBB03-B810-432B-A654-4C43B5995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316" y="2313709"/>
            <a:ext cx="8896350"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B2A882A-3600-4C1B-92A1-AC02B05A137C}"/>
              </a:ext>
            </a:extLst>
          </p:cNvPr>
          <p:cNvSpPr txBox="1"/>
          <p:nvPr/>
        </p:nvSpPr>
        <p:spPr>
          <a:xfrm>
            <a:off x="2152333" y="1562119"/>
            <a:ext cx="6977194" cy="646331"/>
          </a:xfrm>
          <a:prstGeom prst="rect">
            <a:avLst/>
          </a:prstGeom>
          <a:noFill/>
        </p:spPr>
        <p:txBody>
          <a:bodyPr wrap="square" rtlCol="0">
            <a:spAutoFit/>
          </a:bodyPr>
          <a:lstStyle/>
          <a:p>
            <a:r>
              <a:rPr lang="es-MX" dirty="0" err="1"/>
              <a:t>Elbow</a:t>
            </a:r>
            <a:r>
              <a:rPr lang="es-MX" dirty="0"/>
              <a:t> </a:t>
            </a:r>
            <a:r>
              <a:rPr lang="es-MX" dirty="0" err="1"/>
              <a:t>method</a:t>
            </a:r>
            <a:r>
              <a:rPr lang="es-MX" dirty="0"/>
              <a:t> </a:t>
            </a:r>
            <a:r>
              <a:rPr lang="es-MX" dirty="0" err="1"/>
              <a:t>indicates</a:t>
            </a:r>
            <a:r>
              <a:rPr lang="es-MX" dirty="0"/>
              <a:t> </a:t>
            </a:r>
            <a:r>
              <a:rPr lang="es-MX" dirty="0" err="1"/>
              <a:t>tha</a:t>
            </a:r>
            <a:r>
              <a:rPr lang="es-MX" dirty="0"/>
              <a:t> </a:t>
            </a:r>
            <a:r>
              <a:rPr lang="es-MX" dirty="0" err="1"/>
              <a:t>the</a:t>
            </a:r>
            <a:r>
              <a:rPr lang="es-MX" dirty="0"/>
              <a:t> </a:t>
            </a:r>
            <a:r>
              <a:rPr lang="es-MX" dirty="0" err="1"/>
              <a:t>optimal</a:t>
            </a:r>
            <a:r>
              <a:rPr lang="es-MX" dirty="0"/>
              <a:t> </a:t>
            </a:r>
            <a:r>
              <a:rPr lang="es-MX" dirty="0" err="1"/>
              <a:t>number</a:t>
            </a:r>
            <a:r>
              <a:rPr lang="es-MX" dirty="0"/>
              <a:t> </a:t>
            </a:r>
            <a:r>
              <a:rPr lang="es-MX" dirty="0" err="1"/>
              <a:t>of</a:t>
            </a:r>
            <a:r>
              <a:rPr lang="es-MX" dirty="0"/>
              <a:t> </a:t>
            </a:r>
            <a:r>
              <a:rPr lang="es-MX" dirty="0" err="1"/>
              <a:t>clusters</a:t>
            </a:r>
            <a:r>
              <a:rPr lang="es-MX" dirty="0"/>
              <a:t> </a:t>
            </a:r>
            <a:r>
              <a:rPr lang="es-MX" dirty="0" err="1"/>
              <a:t>is</a:t>
            </a:r>
            <a:r>
              <a:rPr lang="es-MX" dirty="0"/>
              <a:t> 2</a:t>
            </a:r>
          </a:p>
          <a:p>
            <a:endParaRPr lang="es-MX" dirty="0"/>
          </a:p>
        </p:txBody>
      </p:sp>
    </p:spTree>
    <p:extLst>
      <p:ext uri="{BB962C8B-B14F-4D97-AF65-F5344CB8AC3E}">
        <p14:creationId xmlns:p14="http://schemas.microsoft.com/office/powerpoint/2010/main" val="137537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5B1FF7-06AD-4E70-AB57-6DEB19036DDB}"/>
              </a:ext>
            </a:extLst>
          </p:cNvPr>
          <p:cNvSpPr>
            <a:spLocks noGrp="1"/>
          </p:cNvSpPr>
          <p:nvPr>
            <p:ph type="title"/>
          </p:nvPr>
        </p:nvSpPr>
        <p:spPr>
          <a:xfrm>
            <a:off x="667814" y="142556"/>
            <a:ext cx="7958331" cy="1077229"/>
          </a:xfrm>
        </p:spPr>
        <p:txBody>
          <a:bodyPr/>
          <a:lstStyle/>
          <a:p>
            <a:r>
              <a:rPr lang="es-MX" dirty="0" err="1"/>
              <a:t>Labeling</a:t>
            </a:r>
            <a:r>
              <a:rPr lang="es-MX" dirty="0"/>
              <a:t> </a:t>
            </a:r>
            <a:r>
              <a:rPr lang="es-MX" dirty="0" err="1"/>
              <a:t>apartments</a:t>
            </a:r>
            <a:r>
              <a:rPr lang="es-MX" dirty="0"/>
              <a:t> </a:t>
            </a:r>
            <a:r>
              <a:rPr lang="es-MX" dirty="0" err="1"/>
              <a:t>for</a:t>
            </a:r>
            <a:r>
              <a:rPr lang="es-MX" dirty="0"/>
              <a:t> sale</a:t>
            </a:r>
          </a:p>
        </p:txBody>
      </p:sp>
      <p:sp>
        <p:nvSpPr>
          <p:cNvPr id="3" name="Marcador de contenido 2">
            <a:extLst>
              <a:ext uri="{FF2B5EF4-FFF2-40B4-BE49-F238E27FC236}">
                <a16:creationId xmlns:a16="http://schemas.microsoft.com/office/drawing/2014/main" id="{579C3F2C-E62E-44EC-A205-28379E645F05}"/>
              </a:ext>
            </a:extLst>
          </p:cNvPr>
          <p:cNvSpPr>
            <a:spLocks noGrp="1"/>
          </p:cNvSpPr>
          <p:nvPr>
            <p:ph idx="1"/>
          </p:nvPr>
        </p:nvSpPr>
        <p:spPr>
          <a:xfrm>
            <a:off x="1382056" y="5190836"/>
            <a:ext cx="9215792" cy="1524608"/>
          </a:xfrm>
        </p:spPr>
        <p:txBody>
          <a:bodyPr>
            <a:normAutofit fontScale="85000" lnSpcReduction="10000"/>
          </a:bodyPr>
          <a:lstStyle/>
          <a:p>
            <a:r>
              <a:rPr lang="en-US" dirty="0">
                <a:latin typeface="Roboto" panose="02000000000000000000" pitchFamily="2" charset="0"/>
                <a:ea typeface="Roboto" panose="02000000000000000000" pitchFamily="2" charset="0"/>
                <a:cs typeface="Roboto" panose="02000000000000000000" pitchFamily="2" charset="0"/>
              </a:rPr>
              <a:t>In this the blue circles are the label 0, the lowest prices for sale and the orange circles are the label 1, the highest prices for sale. We can see the  lowest prices are at north. This is so good because at this zone are the apartments with the highest rental prices, the perfect combination. This coincides with the location of the interesting places. Our theory was right, the best zone for invest in an apartment for rental is in correlation with the location.</a:t>
            </a:r>
            <a:endParaRPr lang="es-MX" dirty="0">
              <a:latin typeface="Roboto" panose="02000000000000000000" pitchFamily="2" charset="0"/>
              <a:ea typeface="Roboto" panose="02000000000000000000" pitchFamily="2" charset="0"/>
              <a:cs typeface="Roboto" panose="02000000000000000000" pitchFamily="2" charset="0"/>
            </a:endParaRPr>
          </a:p>
        </p:txBody>
      </p:sp>
      <p:pic>
        <p:nvPicPr>
          <p:cNvPr id="5" name="Imagen 4" descr="Mapa&#10;&#10;Descripción generada automáticamente">
            <a:extLst>
              <a:ext uri="{FF2B5EF4-FFF2-40B4-BE49-F238E27FC236}">
                <a16:creationId xmlns:a16="http://schemas.microsoft.com/office/drawing/2014/main" id="{40CB07DD-3054-42ED-9ACE-6FB6C8ADEC3F}"/>
              </a:ext>
            </a:extLst>
          </p:cNvPr>
          <p:cNvPicPr>
            <a:picLocks noChangeAspect="1"/>
          </p:cNvPicPr>
          <p:nvPr/>
        </p:nvPicPr>
        <p:blipFill>
          <a:blip r:embed="rId2"/>
          <a:stretch>
            <a:fillRect/>
          </a:stretch>
        </p:blipFill>
        <p:spPr>
          <a:xfrm>
            <a:off x="2383687" y="925705"/>
            <a:ext cx="6447748" cy="4151744"/>
          </a:xfrm>
          <a:prstGeom prst="rect">
            <a:avLst/>
          </a:prstGeom>
        </p:spPr>
      </p:pic>
    </p:spTree>
    <p:extLst>
      <p:ext uri="{BB962C8B-B14F-4D97-AF65-F5344CB8AC3E}">
        <p14:creationId xmlns:p14="http://schemas.microsoft.com/office/powerpoint/2010/main" val="140320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E9770-2662-4D2C-953B-58818B95400A}"/>
              </a:ext>
            </a:extLst>
          </p:cNvPr>
          <p:cNvSpPr>
            <a:spLocks noGrp="1"/>
          </p:cNvSpPr>
          <p:nvPr>
            <p:ph type="title"/>
          </p:nvPr>
        </p:nvSpPr>
        <p:spPr>
          <a:xfrm>
            <a:off x="71808" y="355474"/>
            <a:ext cx="7958331" cy="1077229"/>
          </a:xfrm>
        </p:spPr>
        <p:txBody>
          <a:bodyPr/>
          <a:lstStyle/>
          <a:p>
            <a:r>
              <a:rPr lang="es-MX" dirty="0" err="1"/>
              <a:t>Merging</a:t>
            </a:r>
            <a:r>
              <a:rPr lang="es-MX" dirty="0"/>
              <a:t> </a:t>
            </a:r>
            <a:r>
              <a:rPr lang="es-MX" dirty="0" err="1"/>
              <a:t>information</a:t>
            </a:r>
            <a:endParaRPr lang="es-MX" dirty="0"/>
          </a:p>
        </p:txBody>
      </p:sp>
      <p:pic>
        <p:nvPicPr>
          <p:cNvPr id="5" name="Imagen 4" descr="Mapa&#10;&#10;Descripción generada automáticamente">
            <a:extLst>
              <a:ext uri="{FF2B5EF4-FFF2-40B4-BE49-F238E27FC236}">
                <a16:creationId xmlns:a16="http://schemas.microsoft.com/office/drawing/2014/main" id="{184579B0-8E43-42B9-94D5-2FC47ED9EFC3}"/>
              </a:ext>
            </a:extLst>
          </p:cNvPr>
          <p:cNvPicPr>
            <a:picLocks noChangeAspect="1"/>
          </p:cNvPicPr>
          <p:nvPr/>
        </p:nvPicPr>
        <p:blipFill>
          <a:blip r:embed="rId2"/>
          <a:stretch>
            <a:fillRect/>
          </a:stretch>
        </p:blipFill>
        <p:spPr>
          <a:xfrm>
            <a:off x="2032000" y="1319118"/>
            <a:ext cx="7831908" cy="5183408"/>
          </a:xfrm>
          <a:prstGeom prst="rect">
            <a:avLst/>
          </a:prstGeom>
        </p:spPr>
      </p:pic>
    </p:spTree>
    <p:extLst>
      <p:ext uri="{BB962C8B-B14F-4D97-AF65-F5344CB8AC3E}">
        <p14:creationId xmlns:p14="http://schemas.microsoft.com/office/powerpoint/2010/main" val="73695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C947C-3CB6-4897-A176-199E2478907E}"/>
              </a:ext>
            </a:extLst>
          </p:cNvPr>
          <p:cNvSpPr>
            <a:spLocks noGrp="1"/>
          </p:cNvSpPr>
          <p:nvPr>
            <p:ph type="title"/>
          </p:nvPr>
        </p:nvSpPr>
        <p:spPr/>
        <p:txBody>
          <a:bodyPr/>
          <a:lstStyle/>
          <a:p>
            <a:r>
              <a:rPr lang="es-MX" dirty="0" err="1"/>
              <a:t>Conclusions</a:t>
            </a:r>
            <a:endParaRPr lang="es-MX" dirty="0"/>
          </a:p>
        </p:txBody>
      </p:sp>
      <p:sp>
        <p:nvSpPr>
          <p:cNvPr id="3" name="Marcador de contenido 2">
            <a:extLst>
              <a:ext uri="{FF2B5EF4-FFF2-40B4-BE49-F238E27FC236}">
                <a16:creationId xmlns:a16="http://schemas.microsoft.com/office/drawing/2014/main" id="{611F4EB5-A210-4AD8-B56C-4A415A8B5720}"/>
              </a:ext>
            </a:extLst>
          </p:cNvPr>
          <p:cNvSpPr>
            <a:spLocks noGrp="1"/>
          </p:cNvSpPr>
          <p:nvPr>
            <p:ph idx="1"/>
          </p:nvPr>
        </p:nvSpPr>
        <p:spPr>
          <a:xfrm>
            <a:off x="1380226" y="1638047"/>
            <a:ext cx="9750630" cy="4736873"/>
          </a:xfrm>
        </p:spPr>
        <p:txBody>
          <a:bodyPr>
            <a:normAutofit fontScale="92500" lnSpcReduction="10000"/>
          </a:bodyPr>
          <a:lstStyle/>
          <a:p>
            <a:pPr algn="l"/>
            <a:r>
              <a:rPr lang="en-US" b="0" i="0" dirty="0">
                <a:solidFill>
                  <a:srgbClr val="D5D5D5"/>
                </a:solidFill>
                <a:effectLst/>
                <a:latin typeface="Roboto" panose="02000000000000000000" pitchFamily="2" charset="0"/>
              </a:rPr>
              <a:t>In the last map, as in the previous ones, the green circles indicate places of interest (restaurants, cafes, etc.). The blue circles are points where there are apartments for sale with the lowest prices and apartments for rent with the highest prices. While the orange circles are points where there are apartments for sale with high prices and apartments for rent with low prices.</a:t>
            </a:r>
          </a:p>
          <a:p>
            <a:pPr algn="l"/>
            <a:r>
              <a:rPr lang="en-US" b="0" i="0" dirty="0">
                <a:solidFill>
                  <a:srgbClr val="D5D5D5"/>
                </a:solidFill>
                <a:effectLst/>
                <a:latin typeface="Roboto" panose="02000000000000000000" pitchFamily="2" charset="0"/>
              </a:rPr>
              <a:t>In the red polygon, there would be a great investment opportunity, since it presents a great density of places of interest, at the same time that it presents a great density of blue points. Which indicates that you could buy apartments at the lowest prices in the area and put them up for rent at the highest prices in the area. In addition, the size of the orange circles is medium, which indicates that also, in this area, the highest prices for sale, these are not the highest and the lowest prices for rent, these are not the Lower. For these reasons we believe that this area presents the best investment opportunity for someone who wants to invest in real estate.</a:t>
            </a:r>
          </a:p>
          <a:p>
            <a:endParaRPr lang="es-MX" dirty="0"/>
          </a:p>
        </p:txBody>
      </p:sp>
    </p:spTree>
    <p:extLst>
      <p:ext uri="{BB962C8B-B14F-4D97-AF65-F5344CB8AC3E}">
        <p14:creationId xmlns:p14="http://schemas.microsoft.com/office/powerpoint/2010/main" val="292981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C947C6-0905-4443-A856-4A475FB65426}"/>
              </a:ext>
            </a:extLst>
          </p:cNvPr>
          <p:cNvSpPr>
            <a:spLocks noGrp="1"/>
          </p:cNvSpPr>
          <p:nvPr>
            <p:ph type="title"/>
          </p:nvPr>
        </p:nvSpPr>
        <p:spPr/>
        <p:txBody>
          <a:bodyPr/>
          <a:lstStyle/>
          <a:p>
            <a:r>
              <a:rPr lang="en-US" dirty="0"/>
              <a:t>Predicting an investment zone is valuable for investors</a:t>
            </a:r>
            <a:endParaRPr lang="es-MX" dirty="0"/>
          </a:p>
        </p:txBody>
      </p:sp>
      <p:sp>
        <p:nvSpPr>
          <p:cNvPr id="3" name="Marcador de contenido 2">
            <a:extLst>
              <a:ext uri="{FF2B5EF4-FFF2-40B4-BE49-F238E27FC236}">
                <a16:creationId xmlns:a16="http://schemas.microsoft.com/office/drawing/2014/main" id="{FBABF7FB-D8AC-40BB-838E-AAE73C50E5E2}"/>
              </a:ext>
            </a:extLst>
          </p:cNvPr>
          <p:cNvSpPr>
            <a:spLocks noGrp="1"/>
          </p:cNvSpPr>
          <p:nvPr>
            <p:ph idx="1"/>
          </p:nvPr>
        </p:nvSpPr>
        <p:spPr>
          <a:xfrm>
            <a:off x="1173192" y="3614467"/>
            <a:ext cx="9396947" cy="3091084"/>
          </a:xfrm>
        </p:spPr>
        <p:txBody>
          <a:bodyPr>
            <a:normAutofit fontScale="85000" lnSpcReduction="20000"/>
          </a:bodyPr>
          <a:lstStyle/>
          <a:p>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Investing</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in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apartment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to</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later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rent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investment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with</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almost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certain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returns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because</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year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after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year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the</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number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of</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people</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looking</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for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 place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to</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live</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increases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mainly</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in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large</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cities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such</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as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Mexico</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City.</a:t>
            </a:r>
            <a:r>
              <a:rPr kumimoji="0" lang="es-MX" altLang="es-MX"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a:p>
            <a:r>
              <a:rPr lang="en-US" sz="2200" b="0" i="0" dirty="0">
                <a:solidFill>
                  <a:srgbClr val="D5D5D5"/>
                </a:solidFill>
                <a:effectLst/>
                <a:latin typeface="Roboto" panose="02000000000000000000" pitchFamily="2" charset="0"/>
                <a:ea typeface="Roboto" panose="02000000000000000000" pitchFamily="2" charset="0"/>
                <a:cs typeface="Roboto" panose="02000000000000000000" pitchFamily="2" charset="0"/>
              </a:rPr>
              <a:t>Coyoacan is a delegation from Mexico City that is growing economically every year. In addition to this, the culture that exists in this place is attractive to encourage people to live here.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For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this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reason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should</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be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considered</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as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area</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to</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invest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in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apartment</a:t>
            </a:r>
            <a:r>
              <a:rPr lang="es-MX" altLang="es-MX" sz="2200" dirty="0">
                <a:latin typeface="Roboto" panose="02000000000000000000" pitchFamily="2" charset="0"/>
                <a:ea typeface="Roboto" panose="02000000000000000000" pitchFamily="2" charset="0"/>
                <a:cs typeface="Roboto" panose="02000000000000000000" pitchFamily="2" charset="0"/>
              </a:rPr>
              <a:t>.</a:t>
            </a:r>
          </a:p>
          <a:p>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To</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help</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decision-making</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 machine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learning</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model</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can be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considered</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that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considers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factors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such</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as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size</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number</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of</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rooms</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location</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area</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and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nearby</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places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of</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 </a:t>
            </a:r>
            <a:r>
              <a:rPr kumimoji="0" lang="es-MX" altLang="es-MX" sz="2200" b="0" i="0" u="none" strike="noStrike" cap="none" normalizeH="0" baseline="0" dirty="0" err="1">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interest</a:t>
            </a:r>
            <a:r>
              <a:rPr kumimoji="0" lang="es-MX" altLang="es-MX" sz="2200" b="0" i="0" u="none" strike="noStrike" cap="none" normalizeH="0" baseline="0" dirty="0">
                <a:ln>
                  <a:noFill/>
                </a:ln>
                <a:solidFill>
                  <a:srgbClr val="E8EAED"/>
                </a:solidFill>
                <a:effectLst/>
                <a:latin typeface="Roboto" panose="02000000000000000000" pitchFamily="2" charset="0"/>
                <a:ea typeface="Roboto" panose="02000000000000000000" pitchFamily="2" charset="0"/>
                <a:cs typeface="Roboto" panose="02000000000000000000" pitchFamily="2" charset="0"/>
              </a:rPr>
              <a:t>.</a:t>
            </a:r>
            <a:r>
              <a:rPr kumimoji="0" lang="es-MX" altLang="es-MX"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a:p>
            <a:endParaRPr lang="es-MX" altLang="es-MX" dirty="0">
              <a:latin typeface="Roboto" panose="02000000000000000000" pitchFamily="2" charset="0"/>
              <a:ea typeface="Roboto" panose="02000000000000000000" pitchFamily="2" charset="0"/>
              <a:cs typeface="Roboto" panose="02000000000000000000" pitchFamily="2" charset="0"/>
            </a:endParaRPr>
          </a:p>
          <a:p>
            <a:endParaRPr kumimoji="0" lang="es-MX" altLang="es-MX"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endParaRPr lang="en-US" b="0" i="0" dirty="0">
              <a:solidFill>
                <a:srgbClr val="D5D5D5"/>
              </a:solidFill>
              <a:effectLst/>
              <a:latin typeface="Roboto" panose="02000000000000000000" pitchFamily="2" charset="0"/>
            </a:endParaRPr>
          </a:p>
          <a:p>
            <a:endParaRPr kumimoji="0" lang="es-MX" altLang="es-MX"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endParaRPr lang="en-US" b="0" i="0" dirty="0">
              <a:solidFill>
                <a:srgbClr val="D5D5D5"/>
              </a:solidFill>
              <a:effectLst/>
              <a:latin typeface="Roboto" panose="02000000000000000000" pitchFamily="2" charset="0"/>
            </a:endParaRPr>
          </a:p>
          <a:p>
            <a:endParaRPr lang="es-MX" dirty="0"/>
          </a:p>
        </p:txBody>
      </p:sp>
      <p:sp>
        <p:nvSpPr>
          <p:cNvPr id="6" name="Rectangle 3">
            <a:extLst>
              <a:ext uri="{FF2B5EF4-FFF2-40B4-BE49-F238E27FC236}">
                <a16:creationId xmlns:a16="http://schemas.microsoft.com/office/drawing/2014/main" id="{1316D66D-84A4-4D9B-91DA-5278B1AABE59}"/>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373E2CF-F148-4999-A306-EA054DF1B50F}"/>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C7197EEB-1C20-4C8D-A3E6-B7F93482CD55}"/>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624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3C70EB-F2C3-47EE-B754-3C788E7CA16A}"/>
              </a:ext>
            </a:extLst>
          </p:cNvPr>
          <p:cNvSpPr>
            <a:spLocks noGrp="1"/>
          </p:cNvSpPr>
          <p:nvPr>
            <p:ph type="title"/>
          </p:nvPr>
        </p:nvSpPr>
        <p:spPr/>
        <p:txBody>
          <a:bodyPr/>
          <a:lstStyle/>
          <a:p>
            <a:r>
              <a:rPr lang="es-MX" dirty="0"/>
              <a:t>Data </a:t>
            </a:r>
            <a:r>
              <a:rPr lang="es-MX" dirty="0" err="1"/>
              <a:t>acquisition</a:t>
            </a:r>
            <a:endParaRPr lang="es-MX" dirty="0"/>
          </a:p>
        </p:txBody>
      </p:sp>
      <p:sp>
        <p:nvSpPr>
          <p:cNvPr id="3" name="Marcador de contenido 2">
            <a:extLst>
              <a:ext uri="{FF2B5EF4-FFF2-40B4-BE49-F238E27FC236}">
                <a16:creationId xmlns:a16="http://schemas.microsoft.com/office/drawing/2014/main" id="{C6C31754-E8E8-4004-B83D-052A148EB403}"/>
              </a:ext>
            </a:extLst>
          </p:cNvPr>
          <p:cNvSpPr>
            <a:spLocks noGrp="1"/>
          </p:cNvSpPr>
          <p:nvPr>
            <p:ph idx="1"/>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Mercado libre is a page designed for the sale of various products, in particular it contains information on apartments for sale and rent in different areas of Mexico</a:t>
            </a:r>
            <a:r>
              <a:rPr lang="es-MX" dirty="0">
                <a:latin typeface="Roboto" panose="02000000000000000000" pitchFamily="2" charset="0"/>
                <a:ea typeface="Roboto" panose="02000000000000000000" pitchFamily="2" charset="0"/>
                <a:cs typeface="Roboto" panose="02000000000000000000" pitchFamily="2" charset="0"/>
              </a:rPr>
              <a:t>.</a:t>
            </a:r>
          </a:p>
          <a:p>
            <a:r>
              <a:rPr lang="en-US" dirty="0">
                <a:latin typeface="Roboto" panose="02000000000000000000" pitchFamily="2" charset="0"/>
                <a:ea typeface="Roboto" panose="02000000000000000000" pitchFamily="2" charset="0"/>
                <a:cs typeface="Roboto" panose="02000000000000000000" pitchFamily="2" charset="0"/>
              </a:rPr>
              <a:t>We applied scrapping methods to this page to obtain information about apartments for rent and for sale in </a:t>
            </a:r>
            <a:r>
              <a:rPr lang="en-US" dirty="0" err="1">
                <a:latin typeface="Roboto" panose="02000000000000000000" pitchFamily="2" charset="0"/>
                <a:ea typeface="Roboto" panose="02000000000000000000" pitchFamily="2" charset="0"/>
                <a:cs typeface="Roboto" panose="02000000000000000000" pitchFamily="2" charset="0"/>
              </a:rPr>
              <a:t>Coyoacán</a:t>
            </a:r>
            <a:r>
              <a:rPr lang="en-US" dirty="0">
                <a:latin typeface="Roboto" panose="02000000000000000000" pitchFamily="2" charset="0"/>
                <a:ea typeface="Roboto" panose="02000000000000000000" pitchFamily="2" charset="0"/>
                <a:cs typeface="Roboto" panose="02000000000000000000" pitchFamily="2" charset="0"/>
              </a:rPr>
              <a:t>.</a:t>
            </a:r>
            <a:endParaRPr lang="es-MX"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We obtained information about the places of interest near to each apartment through Foursquare API.</a:t>
            </a:r>
            <a:endParaRPr lang="es-MX"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1010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ED04D5-7883-40D7-BDDA-1D2D8C0291EF}"/>
              </a:ext>
            </a:extLst>
          </p:cNvPr>
          <p:cNvSpPr>
            <a:spLocks noGrp="1"/>
          </p:cNvSpPr>
          <p:nvPr>
            <p:ph type="title"/>
          </p:nvPr>
        </p:nvSpPr>
        <p:spPr/>
        <p:txBody>
          <a:bodyPr/>
          <a:lstStyle/>
          <a:p>
            <a:r>
              <a:rPr lang="es-MX" dirty="0" err="1"/>
              <a:t>Splitting</a:t>
            </a:r>
            <a:r>
              <a:rPr lang="es-MX" dirty="0"/>
              <a:t> </a:t>
            </a:r>
            <a:r>
              <a:rPr lang="es-MX" dirty="0" err="1"/>
              <a:t>the</a:t>
            </a:r>
            <a:r>
              <a:rPr lang="es-MX" dirty="0"/>
              <a:t> data</a:t>
            </a:r>
          </a:p>
        </p:txBody>
      </p:sp>
      <p:sp>
        <p:nvSpPr>
          <p:cNvPr id="3" name="Marcador de contenido 2">
            <a:extLst>
              <a:ext uri="{FF2B5EF4-FFF2-40B4-BE49-F238E27FC236}">
                <a16:creationId xmlns:a16="http://schemas.microsoft.com/office/drawing/2014/main" id="{A5E195D2-BDFB-46FC-88E6-6C105326A3A8}"/>
              </a:ext>
            </a:extLst>
          </p:cNvPr>
          <p:cNvSpPr>
            <a:spLocks noGrp="1"/>
          </p:cNvSpPr>
          <p:nvPr>
            <p:ph idx="1"/>
          </p:nvPr>
        </p:nvSpPr>
        <p:spPr>
          <a:xfrm>
            <a:off x="1621861" y="1460989"/>
            <a:ext cx="7796540" cy="1376884"/>
          </a:xfrm>
        </p:spPr>
        <p:txBody>
          <a:bodyPr/>
          <a:lstStyle/>
          <a:p>
            <a:r>
              <a:rPr lang="en-US" dirty="0"/>
              <a:t>The data set was divided into two categories: apartments for rent and apartments for sale.</a:t>
            </a:r>
          </a:p>
          <a:p>
            <a:endParaRPr lang="es-MX" dirty="0"/>
          </a:p>
        </p:txBody>
      </p:sp>
      <p:pic>
        <p:nvPicPr>
          <p:cNvPr id="3078" name="Picture 6">
            <a:extLst>
              <a:ext uri="{FF2B5EF4-FFF2-40B4-BE49-F238E27FC236}">
                <a16:creationId xmlns:a16="http://schemas.microsoft.com/office/drawing/2014/main" id="{83498150-CF21-4F2B-8BAB-2383B414E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315" y="2751569"/>
            <a:ext cx="5233121" cy="373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11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A146E-B167-43AC-9528-5A26DE375A76}"/>
              </a:ext>
            </a:extLst>
          </p:cNvPr>
          <p:cNvSpPr>
            <a:spLocks noGrp="1"/>
          </p:cNvSpPr>
          <p:nvPr>
            <p:ph type="title"/>
          </p:nvPr>
        </p:nvSpPr>
        <p:spPr>
          <a:xfrm>
            <a:off x="2928071" y="367614"/>
            <a:ext cx="7958331" cy="1077229"/>
          </a:xfrm>
        </p:spPr>
        <p:txBody>
          <a:bodyPr/>
          <a:lstStyle/>
          <a:p>
            <a:r>
              <a:rPr lang="en-US" dirty="0"/>
              <a:t>Main characteristics of the departments</a:t>
            </a:r>
            <a:endParaRPr lang="es-MX" dirty="0"/>
          </a:p>
        </p:txBody>
      </p:sp>
      <p:pic>
        <p:nvPicPr>
          <p:cNvPr id="4099" name="Picture 3">
            <a:extLst>
              <a:ext uri="{FF2B5EF4-FFF2-40B4-BE49-F238E27FC236}">
                <a16:creationId xmlns:a16="http://schemas.microsoft.com/office/drawing/2014/main" id="{F875B470-9D97-4C64-AF18-F0638BE89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4" y="1438946"/>
            <a:ext cx="3805094" cy="2609777"/>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7A4A3361-23E6-4A7D-B735-655352276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943" y="1438946"/>
            <a:ext cx="36385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BF749AE4-81E6-42D5-95B1-CE1B52400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524" y="4362450"/>
            <a:ext cx="36385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3C497910-256A-417B-8F45-34BF0FDE6B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0943" y="4291897"/>
            <a:ext cx="3714750" cy="25050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5CCA575-A98A-4066-BDBC-DB93CA836B34}"/>
              </a:ext>
            </a:extLst>
          </p:cNvPr>
          <p:cNvSpPr txBox="1"/>
          <p:nvPr/>
        </p:nvSpPr>
        <p:spPr>
          <a:xfrm>
            <a:off x="1551709" y="1069614"/>
            <a:ext cx="3278909" cy="369332"/>
          </a:xfrm>
          <a:prstGeom prst="rect">
            <a:avLst/>
          </a:prstGeom>
          <a:noFill/>
        </p:spPr>
        <p:txBody>
          <a:bodyPr wrap="square" rtlCol="0">
            <a:spAutoFit/>
          </a:bodyPr>
          <a:lstStyle/>
          <a:p>
            <a:r>
              <a:rPr lang="es-MX" dirty="0" err="1"/>
              <a:t>Bathrooms</a:t>
            </a:r>
            <a:endParaRPr lang="es-MX" dirty="0"/>
          </a:p>
        </p:txBody>
      </p:sp>
      <p:sp>
        <p:nvSpPr>
          <p:cNvPr id="10" name="CuadroTexto 9">
            <a:extLst>
              <a:ext uri="{FF2B5EF4-FFF2-40B4-BE49-F238E27FC236}">
                <a16:creationId xmlns:a16="http://schemas.microsoft.com/office/drawing/2014/main" id="{A3798DBE-147D-4611-A805-CA4E210B3C28}"/>
              </a:ext>
            </a:extLst>
          </p:cNvPr>
          <p:cNvSpPr txBox="1"/>
          <p:nvPr/>
        </p:nvSpPr>
        <p:spPr>
          <a:xfrm>
            <a:off x="6907236" y="1069614"/>
            <a:ext cx="3278909" cy="369332"/>
          </a:xfrm>
          <a:prstGeom prst="rect">
            <a:avLst/>
          </a:prstGeom>
          <a:noFill/>
        </p:spPr>
        <p:txBody>
          <a:bodyPr wrap="square" rtlCol="0">
            <a:spAutoFit/>
          </a:bodyPr>
          <a:lstStyle/>
          <a:p>
            <a:r>
              <a:rPr lang="es-MX" dirty="0"/>
              <a:t>Parking places</a:t>
            </a:r>
          </a:p>
        </p:txBody>
      </p:sp>
      <p:sp>
        <p:nvSpPr>
          <p:cNvPr id="11" name="CuadroTexto 10">
            <a:extLst>
              <a:ext uri="{FF2B5EF4-FFF2-40B4-BE49-F238E27FC236}">
                <a16:creationId xmlns:a16="http://schemas.microsoft.com/office/drawing/2014/main" id="{655D8D95-0CDB-42BC-BF1A-A48DF6F12FB9}"/>
              </a:ext>
            </a:extLst>
          </p:cNvPr>
          <p:cNvSpPr txBox="1"/>
          <p:nvPr/>
        </p:nvSpPr>
        <p:spPr>
          <a:xfrm>
            <a:off x="1598962" y="3991687"/>
            <a:ext cx="3278909" cy="369332"/>
          </a:xfrm>
          <a:prstGeom prst="rect">
            <a:avLst/>
          </a:prstGeom>
          <a:noFill/>
        </p:spPr>
        <p:txBody>
          <a:bodyPr wrap="square" rtlCol="0">
            <a:spAutoFit/>
          </a:bodyPr>
          <a:lstStyle/>
          <a:p>
            <a:r>
              <a:rPr lang="es-MX" dirty="0" err="1"/>
              <a:t>Rooms</a:t>
            </a:r>
            <a:endParaRPr lang="es-MX" dirty="0"/>
          </a:p>
        </p:txBody>
      </p:sp>
      <p:sp>
        <p:nvSpPr>
          <p:cNvPr id="12" name="CuadroTexto 11">
            <a:extLst>
              <a:ext uri="{FF2B5EF4-FFF2-40B4-BE49-F238E27FC236}">
                <a16:creationId xmlns:a16="http://schemas.microsoft.com/office/drawing/2014/main" id="{5A4B4622-6D4E-4CCF-849D-4908A973EB6A}"/>
              </a:ext>
            </a:extLst>
          </p:cNvPr>
          <p:cNvSpPr txBox="1"/>
          <p:nvPr/>
        </p:nvSpPr>
        <p:spPr>
          <a:xfrm>
            <a:off x="6907236" y="3807021"/>
            <a:ext cx="3278909" cy="369332"/>
          </a:xfrm>
          <a:prstGeom prst="rect">
            <a:avLst/>
          </a:prstGeom>
          <a:noFill/>
        </p:spPr>
        <p:txBody>
          <a:bodyPr wrap="square" rtlCol="0">
            <a:spAutoFit/>
          </a:bodyPr>
          <a:lstStyle/>
          <a:p>
            <a:r>
              <a:rPr lang="es-MX" dirty="0" err="1"/>
              <a:t>Size</a:t>
            </a:r>
            <a:r>
              <a:rPr lang="es-MX" dirty="0"/>
              <a:t> (m2)</a:t>
            </a:r>
          </a:p>
        </p:txBody>
      </p:sp>
    </p:spTree>
    <p:extLst>
      <p:ext uri="{BB962C8B-B14F-4D97-AF65-F5344CB8AC3E}">
        <p14:creationId xmlns:p14="http://schemas.microsoft.com/office/powerpoint/2010/main" val="25305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1A7048-45AD-48AB-B3E5-C112F13EBA8F}"/>
              </a:ext>
            </a:extLst>
          </p:cNvPr>
          <p:cNvSpPr>
            <a:spLocks noGrp="1"/>
          </p:cNvSpPr>
          <p:nvPr>
            <p:ph type="title"/>
          </p:nvPr>
        </p:nvSpPr>
        <p:spPr>
          <a:xfrm>
            <a:off x="2362426" y="166831"/>
            <a:ext cx="7958331" cy="1077229"/>
          </a:xfrm>
        </p:spPr>
        <p:txBody>
          <a:bodyPr/>
          <a:lstStyle/>
          <a:p>
            <a:r>
              <a:rPr lang="es-MX" dirty="0" err="1"/>
              <a:t>Viewing</a:t>
            </a:r>
            <a:r>
              <a:rPr lang="es-MX" dirty="0"/>
              <a:t> </a:t>
            </a:r>
            <a:r>
              <a:rPr lang="es-MX" dirty="0" err="1"/>
              <a:t>both</a:t>
            </a:r>
            <a:r>
              <a:rPr lang="es-MX" dirty="0"/>
              <a:t> </a:t>
            </a:r>
            <a:r>
              <a:rPr lang="es-MX" dirty="0" err="1"/>
              <a:t>apartment</a:t>
            </a:r>
            <a:r>
              <a:rPr lang="es-MX" dirty="0"/>
              <a:t> </a:t>
            </a:r>
            <a:r>
              <a:rPr lang="es-MX" dirty="0" err="1"/>
              <a:t>categories</a:t>
            </a:r>
            <a:endParaRPr lang="es-MX" dirty="0"/>
          </a:p>
        </p:txBody>
      </p:sp>
      <p:sp>
        <p:nvSpPr>
          <p:cNvPr id="3" name="Marcador de contenido 2">
            <a:extLst>
              <a:ext uri="{FF2B5EF4-FFF2-40B4-BE49-F238E27FC236}">
                <a16:creationId xmlns:a16="http://schemas.microsoft.com/office/drawing/2014/main" id="{27E6EAD8-D9D1-4A02-B948-A0C643293138}"/>
              </a:ext>
            </a:extLst>
          </p:cNvPr>
          <p:cNvSpPr>
            <a:spLocks noGrp="1"/>
          </p:cNvSpPr>
          <p:nvPr>
            <p:ph idx="1"/>
          </p:nvPr>
        </p:nvSpPr>
        <p:spPr>
          <a:xfrm>
            <a:off x="1397380" y="879700"/>
            <a:ext cx="9529237" cy="6370845"/>
          </a:xfrm>
        </p:spPr>
        <p:txBody>
          <a:bodyPr>
            <a:normAutofit/>
          </a:bodyPr>
          <a:lstStyle/>
          <a:p>
            <a:pPr algn="l"/>
            <a:r>
              <a:rPr lang="en-US" sz="1900" b="0" i="0" dirty="0">
                <a:solidFill>
                  <a:srgbClr val="D5D5D5"/>
                </a:solidFill>
                <a:effectLst/>
                <a:latin typeface="Roboto" panose="02000000000000000000" pitchFamily="2" charset="0"/>
              </a:rPr>
              <a:t>In this map the blue circles are the sale apartments, and the orange circles are the rent apartments. The size of the circles is in proportion with the price. The red circles are the principal neighborhoods of Coyoacan.</a:t>
            </a:r>
          </a:p>
          <a:p>
            <a:pPr algn="l">
              <a:buFont typeface="Arial" panose="020B0604020202020204" pitchFamily="34" charset="0"/>
              <a:buChar char="•"/>
            </a:pPr>
            <a:endParaRPr lang="en-US" b="0" i="0" dirty="0">
              <a:solidFill>
                <a:srgbClr val="D5D5D5"/>
              </a:solidFill>
              <a:effectLst/>
              <a:latin typeface="Roboto" panose="02000000000000000000" pitchFamily="2" charset="0"/>
            </a:endParaRPr>
          </a:p>
          <a:p>
            <a:pPr algn="l">
              <a:buFont typeface="Arial" panose="020B0604020202020204" pitchFamily="34" charset="0"/>
              <a:buChar char="•"/>
            </a:pPr>
            <a:endParaRPr lang="en-US" sz="1800" b="0" i="0" dirty="0">
              <a:solidFill>
                <a:srgbClr val="D5D5D5"/>
              </a:solidFill>
              <a:effectLst/>
              <a:latin typeface="Roboto" panose="02000000000000000000" pitchFamily="2" charset="0"/>
            </a:endParaRPr>
          </a:p>
          <a:p>
            <a:pPr algn="l">
              <a:buFont typeface="Arial" panose="020B0604020202020204" pitchFamily="34" charset="0"/>
              <a:buChar char="•"/>
            </a:pPr>
            <a:endParaRPr lang="en-US" sz="1800" dirty="0">
              <a:solidFill>
                <a:srgbClr val="D5D5D5"/>
              </a:solidFill>
              <a:latin typeface="Roboto" panose="02000000000000000000" pitchFamily="2" charset="0"/>
            </a:endParaRPr>
          </a:p>
          <a:p>
            <a:pPr algn="l">
              <a:buFont typeface="Arial" panose="020B0604020202020204" pitchFamily="34" charset="0"/>
              <a:buChar char="•"/>
            </a:pPr>
            <a:endParaRPr lang="en-US" sz="1800" b="0" i="0" dirty="0">
              <a:solidFill>
                <a:srgbClr val="D5D5D5"/>
              </a:solidFill>
              <a:effectLst/>
              <a:latin typeface="Roboto" panose="02000000000000000000" pitchFamily="2" charset="0"/>
            </a:endParaRPr>
          </a:p>
          <a:p>
            <a:pPr algn="l">
              <a:buFont typeface="Arial" panose="020B0604020202020204" pitchFamily="34" charset="0"/>
              <a:buChar char="•"/>
            </a:pPr>
            <a:endParaRPr lang="en-US" sz="1800" dirty="0">
              <a:solidFill>
                <a:srgbClr val="D5D5D5"/>
              </a:solidFill>
              <a:latin typeface="Roboto" panose="02000000000000000000" pitchFamily="2" charset="0"/>
            </a:endParaRPr>
          </a:p>
          <a:p>
            <a:pPr algn="l">
              <a:buFont typeface="Arial" panose="020B0604020202020204" pitchFamily="34" charset="0"/>
              <a:buChar char="•"/>
            </a:pPr>
            <a:endParaRPr lang="en-US" sz="1800" dirty="0">
              <a:solidFill>
                <a:srgbClr val="D5D5D5"/>
              </a:solidFill>
              <a:latin typeface="Roboto" panose="02000000000000000000" pitchFamily="2" charset="0"/>
            </a:endParaRPr>
          </a:p>
          <a:p>
            <a:pPr marL="0" indent="0" algn="l">
              <a:buNone/>
            </a:pPr>
            <a:endParaRPr lang="en-US" sz="1800" dirty="0">
              <a:solidFill>
                <a:srgbClr val="D5D5D5"/>
              </a:solidFill>
              <a:latin typeface="Roboto" panose="02000000000000000000" pitchFamily="2" charset="0"/>
            </a:endParaRPr>
          </a:p>
          <a:p>
            <a:pPr algn="l">
              <a:buFont typeface="Arial" panose="020B0604020202020204" pitchFamily="34" charset="0"/>
              <a:buChar char="•"/>
            </a:pPr>
            <a:r>
              <a:rPr lang="en-US" sz="1800" b="0" i="0" dirty="0">
                <a:solidFill>
                  <a:srgbClr val="D5D5D5"/>
                </a:solidFill>
                <a:effectLst/>
                <a:latin typeface="Roboto" panose="02000000000000000000" pitchFamily="2" charset="0"/>
              </a:rPr>
              <a:t>We can see that the biggest circles are near to the greats avenues like '</a:t>
            </a:r>
            <a:r>
              <a:rPr lang="en-US" sz="1800" b="0" i="0" dirty="0" err="1">
                <a:solidFill>
                  <a:srgbClr val="D5D5D5"/>
                </a:solidFill>
                <a:effectLst/>
                <a:latin typeface="Roboto" panose="02000000000000000000" pitchFamily="2" charset="0"/>
              </a:rPr>
              <a:t>Calzada</a:t>
            </a:r>
            <a:r>
              <a:rPr lang="en-US" sz="1800" b="0" i="0" dirty="0">
                <a:solidFill>
                  <a:srgbClr val="D5D5D5"/>
                </a:solidFill>
                <a:effectLst/>
                <a:latin typeface="Roboto" panose="02000000000000000000" pitchFamily="2" charset="0"/>
              </a:rPr>
              <a:t> de </a:t>
            </a:r>
            <a:r>
              <a:rPr lang="en-US" sz="1800" b="0" i="0" dirty="0" err="1">
                <a:solidFill>
                  <a:srgbClr val="D5D5D5"/>
                </a:solidFill>
                <a:effectLst/>
                <a:latin typeface="Roboto" panose="02000000000000000000" pitchFamily="2" charset="0"/>
              </a:rPr>
              <a:t>Tlalpan</a:t>
            </a:r>
            <a:r>
              <a:rPr lang="en-US" sz="1800" b="0" i="0" dirty="0">
                <a:solidFill>
                  <a:srgbClr val="D5D5D5"/>
                </a:solidFill>
                <a:effectLst/>
                <a:latin typeface="Roboto" panose="02000000000000000000" pitchFamily="2" charset="0"/>
              </a:rPr>
              <a:t>' or '</a:t>
            </a:r>
            <a:r>
              <a:rPr lang="en-US" sz="1800" b="0" i="0" dirty="0" err="1">
                <a:solidFill>
                  <a:srgbClr val="D5D5D5"/>
                </a:solidFill>
                <a:effectLst/>
                <a:latin typeface="Roboto" panose="02000000000000000000" pitchFamily="2" charset="0"/>
              </a:rPr>
              <a:t>Circuito</a:t>
            </a:r>
            <a:r>
              <a:rPr lang="en-US" sz="1800" b="0" i="0" dirty="0">
                <a:solidFill>
                  <a:srgbClr val="D5D5D5"/>
                </a:solidFill>
                <a:effectLst/>
                <a:latin typeface="Roboto" panose="02000000000000000000" pitchFamily="2" charset="0"/>
              </a:rPr>
              <a:t> interior'. This makes us think that the idea about the price is in relation with the location is good</a:t>
            </a:r>
          </a:p>
          <a:p>
            <a:endParaRPr lang="es-MX" dirty="0"/>
          </a:p>
        </p:txBody>
      </p:sp>
      <p:pic>
        <p:nvPicPr>
          <p:cNvPr id="7" name="Imagen 6" descr="Mapa&#10;&#10;Descripción generada automáticamente">
            <a:extLst>
              <a:ext uri="{FF2B5EF4-FFF2-40B4-BE49-F238E27FC236}">
                <a16:creationId xmlns:a16="http://schemas.microsoft.com/office/drawing/2014/main" id="{443704C3-9531-4097-8084-C5256AB3FA25}"/>
              </a:ext>
            </a:extLst>
          </p:cNvPr>
          <p:cNvPicPr>
            <a:picLocks noChangeAspect="1"/>
          </p:cNvPicPr>
          <p:nvPr/>
        </p:nvPicPr>
        <p:blipFill>
          <a:blip r:embed="rId2"/>
          <a:stretch>
            <a:fillRect/>
          </a:stretch>
        </p:blipFill>
        <p:spPr>
          <a:xfrm>
            <a:off x="3442209" y="1956929"/>
            <a:ext cx="5439577" cy="3429000"/>
          </a:xfrm>
          <a:prstGeom prst="rect">
            <a:avLst/>
          </a:prstGeom>
        </p:spPr>
      </p:pic>
    </p:spTree>
    <p:extLst>
      <p:ext uri="{BB962C8B-B14F-4D97-AF65-F5344CB8AC3E}">
        <p14:creationId xmlns:p14="http://schemas.microsoft.com/office/powerpoint/2010/main" val="87780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8932E-7588-49E3-B008-F8004ED5B37A}"/>
              </a:ext>
            </a:extLst>
          </p:cNvPr>
          <p:cNvSpPr>
            <a:spLocks noGrp="1"/>
          </p:cNvSpPr>
          <p:nvPr>
            <p:ph type="title"/>
          </p:nvPr>
        </p:nvSpPr>
        <p:spPr/>
        <p:txBody>
          <a:bodyPr/>
          <a:lstStyle/>
          <a:p>
            <a:r>
              <a:rPr lang="es-MX" dirty="0"/>
              <a:t>Places </a:t>
            </a:r>
            <a:r>
              <a:rPr lang="es-MX" dirty="0" err="1"/>
              <a:t>of</a:t>
            </a:r>
            <a:r>
              <a:rPr lang="es-MX" dirty="0"/>
              <a:t> </a:t>
            </a:r>
            <a:r>
              <a:rPr lang="es-MX" dirty="0" err="1"/>
              <a:t>interest</a:t>
            </a:r>
            <a:endParaRPr lang="es-MX" dirty="0"/>
          </a:p>
        </p:txBody>
      </p:sp>
      <p:sp>
        <p:nvSpPr>
          <p:cNvPr id="3" name="Marcador de contenido 2">
            <a:extLst>
              <a:ext uri="{FF2B5EF4-FFF2-40B4-BE49-F238E27FC236}">
                <a16:creationId xmlns:a16="http://schemas.microsoft.com/office/drawing/2014/main" id="{A2418D84-6C9E-4414-9267-36F93D3657F2}"/>
              </a:ext>
            </a:extLst>
          </p:cNvPr>
          <p:cNvSpPr>
            <a:spLocks noGrp="1"/>
          </p:cNvSpPr>
          <p:nvPr>
            <p:ph idx="1"/>
          </p:nvPr>
        </p:nvSpPr>
        <p:spPr>
          <a:xfrm>
            <a:off x="1171962" y="800028"/>
            <a:ext cx="7796540" cy="1299097"/>
          </a:xfrm>
        </p:spPr>
        <p:txBody>
          <a:bodyPr>
            <a:normAutofit/>
          </a:bodyPr>
          <a:lstStyle/>
          <a:p>
            <a:endParaRPr lang="en-US" dirty="0"/>
          </a:p>
          <a:p>
            <a:r>
              <a:rPr lang="en-US" dirty="0"/>
              <a:t>Most of the interesting places are located at north of Coyoacan.</a:t>
            </a:r>
            <a:endParaRPr lang="es-MX" dirty="0"/>
          </a:p>
        </p:txBody>
      </p:sp>
      <p:pic>
        <p:nvPicPr>
          <p:cNvPr id="5" name="Imagen 4" descr="Mapa&#10;&#10;Descripción generada automáticamente">
            <a:extLst>
              <a:ext uri="{FF2B5EF4-FFF2-40B4-BE49-F238E27FC236}">
                <a16:creationId xmlns:a16="http://schemas.microsoft.com/office/drawing/2014/main" id="{8EE5B613-4F41-4D29-8AFB-11B810C35A41}"/>
              </a:ext>
            </a:extLst>
          </p:cNvPr>
          <p:cNvPicPr>
            <a:picLocks noChangeAspect="1"/>
          </p:cNvPicPr>
          <p:nvPr/>
        </p:nvPicPr>
        <p:blipFill>
          <a:blip r:embed="rId2"/>
          <a:stretch>
            <a:fillRect/>
          </a:stretch>
        </p:blipFill>
        <p:spPr>
          <a:xfrm>
            <a:off x="3745410" y="2312965"/>
            <a:ext cx="6824729" cy="4266190"/>
          </a:xfrm>
          <a:prstGeom prst="rect">
            <a:avLst/>
          </a:prstGeom>
        </p:spPr>
      </p:pic>
    </p:spTree>
    <p:extLst>
      <p:ext uri="{BB962C8B-B14F-4D97-AF65-F5344CB8AC3E}">
        <p14:creationId xmlns:p14="http://schemas.microsoft.com/office/powerpoint/2010/main" val="216467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4C6359-583F-4415-A47A-D2D556E6599F}"/>
              </a:ext>
            </a:extLst>
          </p:cNvPr>
          <p:cNvSpPr>
            <a:spLocks noGrp="1"/>
          </p:cNvSpPr>
          <p:nvPr>
            <p:ph type="title"/>
          </p:nvPr>
        </p:nvSpPr>
        <p:spPr>
          <a:xfrm>
            <a:off x="2473785" y="212834"/>
            <a:ext cx="7958331" cy="1077229"/>
          </a:xfrm>
        </p:spPr>
        <p:txBody>
          <a:bodyPr/>
          <a:lstStyle/>
          <a:p>
            <a:r>
              <a:rPr lang="es-MX" dirty="0" err="1"/>
              <a:t>Classification</a:t>
            </a:r>
            <a:r>
              <a:rPr lang="es-MX" dirty="0"/>
              <a:t> </a:t>
            </a:r>
            <a:r>
              <a:rPr lang="es-MX" dirty="0" err="1"/>
              <a:t>Model</a:t>
            </a:r>
            <a:r>
              <a:rPr lang="es-MX" dirty="0"/>
              <a:t> (</a:t>
            </a:r>
            <a:r>
              <a:rPr lang="es-MX" dirty="0" err="1"/>
              <a:t>rent</a:t>
            </a:r>
            <a:r>
              <a:rPr lang="es-MX" dirty="0"/>
              <a:t>)</a:t>
            </a:r>
          </a:p>
        </p:txBody>
      </p:sp>
      <p:sp>
        <p:nvSpPr>
          <p:cNvPr id="3" name="Marcador de contenido 2">
            <a:extLst>
              <a:ext uri="{FF2B5EF4-FFF2-40B4-BE49-F238E27FC236}">
                <a16:creationId xmlns:a16="http://schemas.microsoft.com/office/drawing/2014/main" id="{2D256B15-07C7-402E-A410-1971F223F4D2}"/>
              </a:ext>
            </a:extLst>
          </p:cNvPr>
          <p:cNvSpPr>
            <a:spLocks noGrp="1"/>
          </p:cNvSpPr>
          <p:nvPr>
            <p:ph idx="1"/>
          </p:nvPr>
        </p:nvSpPr>
        <p:spPr>
          <a:xfrm>
            <a:off x="1540022" y="1561381"/>
            <a:ext cx="7796540" cy="2306080"/>
          </a:xfrm>
        </p:spPr>
        <p:txBody>
          <a:bodyPr/>
          <a:lstStyle/>
          <a:p>
            <a:r>
              <a:rPr lang="en-US" b="0" dirty="0">
                <a:solidFill>
                  <a:srgbClr val="D4D4D4"/>
                </a:solidFill>
                <a:effectLst/>
                <a:latin typeface="Roboto" panose="02000000000000000000" pitchFamily="2" charset="0"/>
                <a:ea typeface="Roboto" panose="02000000000000000000" pitchFamily="2" charset="0"/>
                <a:cs typeface="Roboto" panose="02000000000000000000" pitchFamily="2" charset="0"/>
              </a:rPr>
              <a:t>We have applied a clustering algorithm on the data in both categories (apartments for rent and for sale)</a:t>
            </a:r>
          </a:p>
          <a:p>
            <a:endParaRPr lang="en-US" b="0" dirty="0">
              <a:solidFill>
                <a:srgbClr val="D4D4D4"/>
              </a:solidFill>
              <a:effectLst/>
              <a:latin typeface="Roboto" panose="02000000000000000000" pitchFamily="2" charset="0"/>
              <a:ea typeface="Roboto" panose="02000000000000000000" pitchFamily="2" charset="0"/>
              <a:cs typeface="Roboto" panose="02000000000000000000" pitchFamily="2" charset="0"/>
            </a:endParaRPr>
          </a:p>
          <a:p>
            <a:endParaRPr lang="en-US" b="0" dirty="0">
              <a:solidFill>
                <a:srgbClr val="D4D4D4"/>
              </a:solidFill>
              <a:effectLst/>
              <a:latin typeface="Roboto" panose="02000000000000000000" pitchFamily="2" charset="0"/>
              <a:ea typeface="Roboto" panose="02000000000000000000" pitchFamily="2" charset="0"/>
              <a:cs typeface="Roboto" panose="02000000000000000000" pitchFamily="2" charset="0"/>
            </a:endParaRPr>
          </a:p>
          <a:p>
            <a:endParaRPr lang="en-US" b="0" dirty="0">
              <a:solidFill>
                <a:srgbClr val="D4D4D4"/>
              </a:solidFill>
              <a:effectLst/>
              <a:latin typeface="Roboto" panose="02000000000000000000" pitchFamily="2" charset="0"/>
              <a:ea typeface="Roboto" panose="02000000000000000000" pitchFamily="2" charset="0"/>
              <a:cs typeface="Roboto" panose="02000000000000000000" pitchFamily="2" charset="0"/>
            </a:endParaRPr>
          </a:p>
          <a:p>
            <a:endParaRPr lang="es-MX" dirty="0"/>
          </a:p>
        </p:txBody>
      </p:sp>
      <p:pic>
        <p:nvPicPr>
          <p:cNvPr id="6146" name="Picture 2">
            <a:extLst>
              <a:ext uri="{FF2B5EF4-FFF2-40B4-BE49-F238E27FC236}">
                <a16:creationId xmlns:a16="http://schemas.microsoft.com/office/drawing/2014/main" id="{6AE4D839-197C-451B-A449-430E7C672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907" y="2807652"/>
            <a:ext cx="7303655" cy="38375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D0E62DAD-A7F3-4D8B-976B-7200645E9B04}"/>
              </a:ext>
            </a:extLst>
          </p:cNvPr>
          <p:cNvSpPr txBox="1"/>
          <p:nvPr/>
        </p:nvSpPr>
        <p:spPr>
          <a:xfrm>
            <a:off x="2581070" y="2351668"/>
            <a:ext cx="6583854" cy="369332"/>
          </a:xfrm>
          <a:prstGeom prst="rect">
            <a:avLst/>
          </a:prstGeom>
          <a:noFill/>
        </p:spPr>
        <p:txBody>
          <a:bodyPr wrap="none" rtlCol="0">
            <a:spAutoFit/>
          </a:bodyPr>
          <a:lstStyle/>
          <a:p>
            <a:r>
              <a:rPr lang="es-MX" dirty="0" err="1"/>
              <a:t>Elbow</a:t>
            </a:r>
            <a:r>
              <a:rPr lang="es-MX" dirty="0"/>
              <a:t> </a:t>
            </a:r>
            <a:r>
              <a:rPr lang="es-MX" dirty="0" err="1"/>
              <a:t>method</a:t>
            </a:r>
            <a:r>
              <a:rPr lang="es-MX" dirty="0"/>
              <a:t> </a:t>
            </a:r>
            <a:r>
              <a:rPr lang="es-MX" dirty="0" err="1"/>
              <a:t>indicates</a:t>
            </a:r>
            <a:r>
              <a:rPr lang="es-MX" dirty="0"/>
              <a:t> </a:t>
            </a:r>
            <a:r>
              <a:rPr lang="es-MX" dirty="0" err="1"/>
              <a:t>tha</a:t>
            </a:r>
            <a:r>
              <a:rPr lang="es-MX" dirty="0"/>
              <a:t> </a:t>
            </a:r>
            <a:r>
              <a:rPr lang="es-MX" dirty="0" err="1"/>
              <a:t>the</a:t>
            </a:r>
            <a:r>
              <a:rPr lang="es-MX" dirty="0"/>
              <a:t> </a:t>
            </a:r>
            <a:r>
              <a:rPr lang="es-MX" dirty="0" err="1"/>
              <a:t>optimal</a:t>
            </a:r>
            <a:r>
              <a:rPr lang="es-MX" dirty="0"/>
              <a:t> </a:t>
            </a:r>
            <a:r>
              <a:rPr lang="es-MX" dirty="0" err="1"/>
              <a:t>number</a:t>
            </a:r>
            <a:r>
              <a:rPr lang="es-MX" dirty="0"/>
              <a:t> </a:t>
            </a:r>
            <a:r>
              <a:rPr lang="es-MX" dirty="0" err="1"/>
              <a:t>of</a:t>
            </a:r>
            <a:r>
              <a:rPr lang="es-MX" dirty="0"/>
              <a:t> </a:t>
            </a:r>
            <a:r>
              <a:rPr lang="es-MX" dirty="0" err="1"/>
              <a:t>clusters</a:t>
            </a:r>
            <a:r>
              <a:rPr lang="es-MX" dirty="0"/>
              <a:t> </a:t>
            </a:r>
            <a:r>
              <a:rPr lang="es-MX" dirty="0" err="1"/>
              <a:t>is</a:t>
            </a:r>
            <a:r>
              <a:rPr lang="es-MX" dirty="0"/>
              <a:t> 2</a:t>
            </a:r>
          </a:p>
        </p:txBody>
      </p:sp>
    </p:spTree>
    <p:extLst>
      <p:ext uri="{BB962C8B-B14F-4D97-AF65-F5344CB8AC3E}">
        <p14:creationId xmlns:p14="http://schemas.microsoft.com/office/powerpoint/2010/main" val="308946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0E212F-35BC-4F02-A99F-E1EECBB2B633}"/>
              </a:ext>
            </a:extLst>
          </p:cNvPr>
          <p:cNvSpPr>
            <a:spLocks noGrp="1"/>
          </p:cNvSpPr>
          <p:nvPr>
            <p:ph type="title"/>
          </p:nvPr>
        </p:nvSpPr>
        <p:spPr>
          <a:xfrm>
            <a:off x="1871902" y="176160"/>
            <a:ext cx="8608037" cy="1077229"/>
          </a:xfrm>
        </p:spPr>
        <p:txBody>
          <a:bodyPr>
            <a:normAutofit/>
          </a:bodyPr>
          <a:lstStyle/>
          <a:p>
            <a:pPr algn="l"/>
            <a:r>
              <a:rPr lang="es-MX" dirty="0" err="1"/>
              <a:t>Labeling</a:t>
            </a:r>
            <a:r>
              <a:rPr lang="es-MX" dirty="0"/>
              <a:t> </a:t>
            </a:r>
            <a:r>
              <a:rPr lang="es-MX" dirty="0" err="1"/>
              <a:t>apartments</a:t>
            </a:r>
            <a:r>
              <a:rPr lang="es-MX" dirty="0"/>
              <a:t> </a:t>
            </a:r>
            <a:r>
              <a:rPr lang="es-MX" dirty="0" err="1"/>
              <a:t>for</a:t>
            </a:r>
            <a:r>
              <a:rPr lang="es-MX" dirty="0"/>
              <a:t> </a:t>
            </a:r>
            <a:r>
              <a:rPr lang="es-MX" dirty="0" err="1"/>
              <a:t>rent</a:t>
            </a:r>
            <a:endParaRPr lang="es-MX" dirty="0"/>
          </a:p>
        </p:txBody>
      </p:sp>
      <p:sp>
        <p:nvSpPr>
          <p:cNvPr id="22" name="Rectangle 21">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7C3950D0-576C-47F6-B78B-7CAC8DD1EA07}"/>
              </a:ext>
            </a:extLst>
          </p:cNvPr>
          <p:cNvSpPr txBox="1"/>
          <p:nvPr/>
        </p:nvSpPr>
        <p:spPr>
          <a:xfrm>
            <a:off x="1354445" y="5399180"/>
            <a:ext cx="9360205" cy="1200329"/>
          </a:xfrm>
          <a:prstGeom prst="rect">
            <a:avLst/>
          </a:prstGeom>
          <a:noFill/>
        </p:spPr>
        <p:txBody>
          <a:bodyPr wrap="square" rtlCol="0">
            <a:spAutoFit/>
          </a:bodyPr>
          <a:lstStyle/>
          <a:p>
            <a:r>
              <a:rPr lang="en-US" b="0" i="0" dirty="0">
                <a:solidFill>
                  <a:srgbClr val="D5D5D5"/>
                </a:solidFill>
                <a:effectLst/>
                <a:latin typeface="Roboto" panose="02000000000000000000" pitchFamily="2" charset="0"/>
              </a:rPr>
              <a:t>In this the blue circles are the label 0, the lowest prices for rent and the orange circles are the label 1, the highest prices for rent. We can see the </a:t>
            </a:r>
            <a:r>
              <a:rPr lang="en-US" b="0" i="0" dirty="0" err="1">
                <a:solidFill>
                  <a:srgbClr val="D5D5D5"/>
                </a:solidFill>
                <a:effectLst/>
                <a:latin typeface="Roboto" panose="02000000000000000000" pitchFamily="2" charset="0"/>
              </a:rPr>
              <a:t>the</a:t>
            </a:r>
            <a:r>
              <a:rPr lang="en-US" b="0" i="0" dirty="0">
                <a:solidFill>
                  <a:srgbClr val="D5D5D5"/>
                </a:solidFill>
                <a:effectLst/>
                <a:latin typeface="Roboto" panose="02000000000000000000" pitchFamily="2" charset="0"/>
              </a:rPr>
              <a:t> highest prices are at north and south near to great avenues. We are interested in the apartments located at north because here are the interesting places. </a:t>
            </a:r>
            <a:endParaRPr lang="es-MX" dirty="0"/>
          </a:p>
        </p:txBody>
      </p:sp>
      <p:pic>
        <p:nvPicPr>
          <p:cNvPr id="8" name="Imagen 7" descr="Gráfico, Gráfico de burbujas&#10;&#10;Descripción generada automáticamente">
            <a:extLst>
              <a:ext uri="{FF2B5EF4-FFF2-40B4-BE49-F238E27FC236}">
                <a16:creationId xmlns:a16="http://schemas.microsoft.com/office/drawing/2014/main" id="{FC1868DC-F50F-4DFB-844F-BC810DFDA9CC}"/>
              </a:ext>
            </a:extLst>
          </p:cNvPr>
          <p:cNvPicPr>
            <a:picLocks noChangeAspect="1"/>
          </p:cNvPicPr>
          <p:nvPr/>
        </p:nvPicPr>
        <p:blipFill>
          <a:blip r:embed="rId5"/>
          <a:stretch>
            <a:fillRect/>
          </a:stretch>
        </p:blipFill>
        <p:spPr>
          <a:xfrm>
            <a:off x="2587924" y="874964"/>
            <a:ext cx="6523889" cy="4268444"/>
          </a:xfrm>
          <a:prstGeom prst="rect">
            <a:avLst/>
          </a:prstGeom>
        </p:spPr>
      </p:pic>
    </p:spTree>
    <p:extLst>
      <p:ext uri="{BB962C8B-B14F-4D97-AF65-F5344CB8AC3E}">
        <p14:creationId xmlns:p14="http://schemas.microsoft.com/office/powerpoint/2010/main" val="1469068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{A3DAB22D-7AE7-4934-8900-37B568287380}tf16401375</Template>
  <TotalTime>71</TotalTime>
  <Words>768</Words>
  <Application>Microsoft Office PowerPoint</Application>
  <PresentationFormat>Panorámica</PresentationFormat>
  <Paragraphs>48</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MS Shell Dlg 2</vt:lpstr>
      <vt:lpstr>Roboto</vt:lpstr>
      <vt:lpstr>Wingdings</vt:lpstr>
      <vt:lpstr>Wingdings 3</vt:lpstr>
      <vt:lpstr>Madison</vt:lpstr>
      <vt:lpstr>Predicting the best zone for investment in an apartment for rent</vt:lpstr>
      <vt:lpstr>Predicting an investment zone is valuable for investors</vt:lpstr>
      <vt:lpstr>Data acquisition</vt:lpstr>
      <vt:lpstr>Splitting the data</vt:lpstr>
      <vt:lpstr>Main characteristics of the departments</vt:lpstr>
      <vt:lpstr>Viewing both apartment categories</vt:lpstr>
      <vt:lpstr>Places of interest</vt:lpstr>
      <vt:lpstr>Classification Model (rent)</vt:lpstr>
      <vt:lpstr>Labeling apartments for rent</vt:lpstr>
      <vt:lpstr>Classification Model (sale)</vt:lpstr>
      <vt:lpstr>Labeling apartments for sale</vt:lpstr>
      <vt:lpstr>Merging information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best zone for investment in an apartment for rent</dc:title>
  <dc:creator>emamuel rodriguez</dc:creator>
  <cp:lastModifiedBy>emamuel rodriguez</cp:lastModifiedBy>
  <cp:revision>1</cp:revision>
  <dcterms:created xsi:type="dcterms:W3CDTF">2021-12-08T06:08:57Z</dcterms:created>
  <dcterms:modified xsi:type="dcterms:W3CDTF">2021-12-08T07:20:49Z</dcterms:modified>
</cp:coreProperties>
</file>